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9" r:id="rId3"/>
    <p:sldId id="258" r:id="rId4"/>
    <p:sldId id="263" r:id="rId5"/>
    <p:sldId id="259" r:id="rId6"/>
    <p:sldId id="260" r:id="rId7"/>
    <p:sldId id="268" r:id="rId8"/>
    <p:sldId id="265" r:id="rId9"/>
    <p:sldId id="267" r:id="rId10"/>
    <p:sldId id="261" r:id="rId11"/>
    <p:sldId id="262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8738DF0-6D6A-4256-811F-37FB581B2457}" v="1778" dt="2025-08-12T04:36:29.155"/>
    <p1510:client id="{63254C02-BD1E-424F-903C-C554DDC9D944}" v="862" dt="2025-08-14T01:45:08.38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8/13/2025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8/13/2025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8/13/2025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8/13/2025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10000"/>
            <a:lumOff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erson on skis walking down a street&#10;&#10;AI-generated content may be incorrect.">
            <a:extLst>
              <a:ext uri="{FF2B5EF4-FFF2-40B4-BE49-F238E27FC236}">
                <a16:creationId xmlns:a16="http://schemas.microsoft.com/office/drawing/2014/main" id="{14D18606-FF73-7A30-F153-80BCAF64DC3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 t="11146" b="4584"/>
          <a:stretch>
            <a:fillRect/>
          </a:stretch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US" dirty="0"/>
              <a:t>Big Mountain Ski Resort 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10000"/>
            <a:lumOff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C5CC8-B989-2996-7FBC-BC82E8EC0A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ea typeface="Calibri"/>
                <a:cs typeface="Calibri"/>
              </a:rPr>
              <a:t>Summary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F43008-2611-DC3F-7D13-F6CCC9BA901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dirty="0">
                <a:latin typeface="Calibri"/>
                <a:ea typeface="Calibri"/>
                <a:cs typeface="Calibri"/>
              </a:rPr>
              <a:t>Big Mountain pricing strategy revealed that some of the most impactful features for ticket pricing are: number of runs, number of days open and vertical drop.</a:t>
            </a:r>
          </a:p>
          <a:p>
            <a:r>
              <a:rPr lang="en-US" sz="2400" dirty="0">
                <a:latin typeface="Calibri"/>
                <a:ea typeface="Calibri"/>
                <a:cs typeface="Calibri"/>
              </a:rPr>
              <a:t>Random Forest Model provided the best insight when predicting ticket pricing. </a:t>
            </a:r>
            <a:br>
              <a:rPr lang="en-US" sz="2400" dirty="0">
                <a:latin typeface="Calibri"/>
              </a:rPr>
            </a:br>
            <a:br>
              <a:rPr lang="en-US" sz="2400" dirty="0">
                <a:latin typeface="Calibri"/>
              </a:rPr>
            </a:br>
            <a:endParaRPr lang="en-US" sz="2400" dirty="0">
              <a:latin typeface="Calibri"/>
              <a:ea typeface="Calibri"/>
              <a:cs typeface="Calibri"/>
            </a:endParaRPr>
          </a:p>
        </p:txBody>
      </p:sp>
      <p:pic>
        <p:nvPicPr>
          <p:cNvPr id="8" name="Content Placeholder 7" descr="A ski lift with two chairs in the snow&#10;&#10;AI-generated content may be incorrect.">
            <a:extLst>
              <a:ext uri="{FF2B5EF4-FFF2-40B4-BE49-F238E27FC236}">
                <a16:creationId xmlns:a16="http://schemas.microsoft.com/office/drawing/2014/main" id="{C1967163-98DC-BF83-F26C-D1575F82CE9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411237" y="1517196"/>
            <a:ext cx="261281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7496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10000"/>
            <a:lumOff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DAEC0-8628-F124-459C-492E0313C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ea typeface="Calibri"/>
                <a:cs typeface="Calibri"/>
              </a:rPr>
              <a:t>Conclusion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B83C40-0415-7075-22AF-133250001BB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Calibri"/>
                <a:ea typeface="Calibri"/>
                <a:cs typeface="Calibri"/>
              </a:rPr>
              <a:t>To optimize revenue Big Mountain Should:</a:t>
            </a:r>
            <a:endParaRPr lang="en-US">
              <a:latin typeface="Aptos" panose="020B0004020202020204"/>
              <a:ea typeface="Calibri"/>
              <a:cs typeface="Calibri"/>
            </a:endParaRPr>
          </a:p>
          <a:p>
            <a:pPr marL="342900" indent="-342900"/>
            <a:r>
              <a:rPr lang="en-US" sz="2400" dirty="0">
                <a:latin typeface="Calibri"/>
                <a:ea typeface="Calibri"/>
                <a:cs typeface="Calibri"/>
              </a:rPr>
              <a:t>Increase ticket prices based on features which costumers are willing to pay for.</a:t>
            </a:r>
            <a:endParaRPr lang="en-US" dirty="0">
              <a:latin typeface="Aptos" panose="020B0004020202020204"/>
              <a:ea typeface="Calibri"/>
              <a:cs typeface="Calibri"/>
            </a:endParaRPr>
          </a:p>
          <a:p>
            <a:pPr marL="342900" indent="-342900"/>
            <a:r>
              <a:rPr lang="en-US" sz="2400" dirty="0">
                <a:latin typeface="Calibri"/>
                <a:ea typeface="Calibri"/>
                <a:cs typeface="Calibri"/>
              </a:rPr>
              <a:t>Look into optimizing other infrastructure such as high speed lift chairs.</a:t>
            </a:r>
            <a:endParaRPr lang="en-US" dirty="0">
              <a:latin typeface="Aptos" panose="020B0004020202020204"/>
              <a:ea typeface="Calibri"/>
              <a:cs typeface="Calibri"/>
            </a:endParaRPr>
          </a:p>
          <a:p>
            <a:pPr marL="342900" indent="-342900"/>
            <a:r>
              <a:rPr lang="en-US" sz="2400" dirty="0">
                <a:latin typeface="Calibri"/>
                <a:ea typeface="Calibri"/>
                <a:cs typeface="Calibri"/>
              </a:rPr>
              <a:t>Consider implementing dynamic pricing to optimize revenue through the season. </a:t>
            </a:r>
            <a:endParaRPr lang="en-US" dirty="0">
              <a:latin typeface="Aptos" panose="020B0004020202020204"/>
              <a:ea typeface="Calibri"/>
              <a:cs typeface="Calibri"/>
            </a:endParaRPr>
          </a:p>
        </p:txBody>
      </p:sp>
      <p:pic>
        <p:nvPicPr>
          <p:cNvPr id="8" name="Content Placeholder 7" descr="A group of people in ski gear jumping in the snow&#10;&#10;AI-generated content may be incorrect.">
            <a:extLst>
              <a:ext uri="{FF2B5EF4-FFF2-40B4-BE49-F238E27FC236}">
                <a16:creationId xmlns:a16="http://schemas.microsoft.com/office/drawing/2014/main" id="{F5A6EC67-9B6B-328C-6350-B165C95BFB3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614849"/>
            <a:ext cx="5181600" cy="2772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3602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10000"/>
            <a:lumOff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9CBBFB-49EA-4496-B11B-F64FA881D5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ea typeface="Calibri"/>
                <a:cs typeface="Calibri"/>
              </a:rPr>
              <a:t>Big Mountain Ski Resort  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CFD5F4-155A-7275-681E-E8FD3030161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dirty="0">
                <a:latin typeface="Calibri"/>
                <a:ea typeface="Calibri"/>
                <a:cs typeface="Calibri"/>
              </a:rPr>
              <a:t>Big Mountain is a Ski and Snowboard resort located in Whitefish Montana </a:t>
            </a:r>
          </a:p>
          <a:p>
            <a:r>
              <a:rPr lang="en-US" sz="2400" dirty="0">
                <a:latin typeface="Calibri"/>
                <a:ea typeface="Calibri"/>
                <a:cs typeface="Calibri"/>
              </a:rPr>
              <a:t>Boasts 3000 acres, 105 ski trails, 11 lifts, magic carpet and it's longest run of 3.3 miles. </a:t>
            </a:r>
          </a:p>
          <a:p>
            <a:r>
              <a:rPr lang="en-US" sz="2400" dirty="0">
                <a:latin typeface="Calibri"/>
                <a:ea typeface="Calibri"/>
                <a:cs typeface="Calibri"/>
              </a:rPr>
              <a:t>Gets 350,000 visitors every ski season </a:t>
            </a:r>
          </a:p>
          <a:p>
            <a:r>
              <a:rPr lang="en-US" sz="2400" dirty="0">
                <a:latin typeface="Calibri"/>
                <a:ea typeface="Calibri"/>
                <a:cs typeface="Calibri"/>
              </a:rPr>
              <a:t>Services 11 lifts and one magic carpet</a:t>
            </a:r>
          </a:p>
          <a:p>
            <a:r>
              <a:rPr lang="en-US" sz="2400" dirty="0">
                <a:latin typeface="Calibri"/>
                <a:ea typeface="Calibri"/>
                <a:cs typeface="Calibri"/>
              </a:rPr>
              <a:t>Longest run is 3.3 miles </a:t>
            </a:r>
          </a:p>
        </p:txBody>
      </p:sp>
      <p:pic>
        <p:nvPicPr>
          <p:cNvPr id="5" name="Content Placeholder 4" descr="A snowy mountain with trees&#10;&#10;AI-generated content may be incorrect.">
            <a:extLst>
              <a:ext uri="{FF2B5EF4-FFF2-40B4-BE49-F238E27FC236}">
                <a16:creationId xmlns:a16="http://schemas.microsoft.com/office/drawing/2014/main" id="{BDA1540C-04D9-D758-7F88-DFEB995BCEE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093644" y="2022937"/>
            <a:ext cx="6061434" cy="3956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5587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10000"/>
            <a:lumOff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6B93B7-50EF-03AA-012E-2BD452DC18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ea typeface="Calibri"/>
                <a:cs typeface="Calibri"/>
              </a:rPr>
              <a:t>Problem Identification: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E7800B-CAEC-24FB-CEB4-CD5AD1068F8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dirty="0">
                <a:latin typeface="Calibri"/>
                <a:ea typeface="Calibri"/>
                <a:cs typeface="Calibri"/>
              </a:rPr>
              <a:t>Big Moutain recently incurred an added 1.54 million dollar expense due to recent renovations. </a:t>
            </a:r>
            <a:endParaRPr lang="en-US" sz="2400" dirty="0">
              <a:latin typeface="+mn-ea"/>
            </a:endParaRPr>
          </a:p>
          <a:p>
            <a:r>
              <a:rPr lang="en-US" sz="2400" dirty="0">
                <a:latin typeface="Calibri"/>
                <a:ea typeface="Calibri"/>
                <a:cs typeface="Calibri"/>
              </a:rPr>
              <a:t>Big Mountain would like to optimize its ticket prices in order to increase revenue by 10% and maintain costumer satisfaction by the end of the current ski season</a:t>
            </a:r>
          </a:p>
          <a:p>
            <a:r>
              <a:rPr lang="en-US" sz="2400" dirty="0">
                <a:latin typeface="Calibri"/>
                <a:ea typeface="Calibri"/>
                <a:cs typeface="Calibri"/>
              </a:rPr>
              <a:t>Big Mountain would like help pricing their tickets to cover new expenses and tie it to competitors that offer similar amenities. </a:t>
            </a:r>
          </a:p>
        </p:txBody>
      </p:sp>
      <p:pic>
        <p:nvPicPr>
          <p:cNvPr id="5" name="Content Placeholder 4" descr="A group of men working on a metal structure&#10;&#10;AI-generated content may be incorrect.">
            <a:extLst>
              <a:ext uri="{FF2B5EF4-FFF2-40B4-BE49-F238E27FC236}">
                <a16:creationId xmlns:a16="http://schemas.microsoft.com/office/drawing/2014/main" id="{5FFFB7AE-1A5C-2E96-5AFE-2367A867552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120583" y="1724985"/>
            <a:ext cx="4248116" cy="4725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460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10000"/>
            <a:lumOff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85E45-C588-6212-020C-B19EC087FF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ea typeface="Calibri"/>
                <a:cs typeface="Calibri"/>
              </a:rPr>
              <a:t>Key Findings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19797B-727D-5C14-2175-7C514BFB3B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264909"/>
            <a:ext cx="5210354" cy="4912054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sz="2400" dirty="0">
              <a:latin typeface="Calibri"/>
              <a:ea typeface="Calibri"/>
              <a:cs typeface="Calibri"/>
            </a:endParaRPr>
          </a:p>
          <a:p>
            <a:r>
              <a:rPr lang="en-US" sz="2400" dirty="0">
                <a:latin typeface="Calibri"/>
                <a:ea typeface="Calibri"/>
                <a:cs typeface="Calibri"/>
              </a:rPr>
              <a:t>Pricing influences: vertical drop, number of runs and projected days open strongly Impact ticket pricing. </a:t>
            </a:r>
          </a:p>
          <a:p>
            <a:r>
              <a:rPr lang="en-US" sz="2400" dirty="0">
                <a:latin typeface="Calibri"/>
                <a:ea typeface="Calibri"/>
                <a:cs typeface="Calibri"/>
              </a:rPr>
              <a:t>Competitive Analysis: Silverton Mountain in Colorado has higher prices due to a bigger skiable area. </a:t>
            </a:r>
          </a:p>
          <a:p>
            <a:r>
              <a:rPr lang="en-US" sz="2400" dirty="0">
                <a:latin typeface="Calibri"/>
                <a:ea typeface="Calibri"/>
                <a:cs typeface="Calibri"/>
              </a:rPr>
              <a:t>Trends: California, Utah and Nevada have the highest ticket prices in the states. New York has the most ski resorts. </a:t>
            </a:r>
          </a:p>
          <a:p>
            <a:r>
              <a:rPr lang="en-US" sz="2400" dirty="0">
                <a:latin typeface="Calibri"/>
                <a:ea typeface="Calibri"/>
                <a:cs typeface="Calibri"/>
              </a:rPr>
              <a:t>Night skiing is dominated by states in the North East. </a:t>
            </a:r>
          </a:p>
          <a:p>
            <a:pPr marL="0" indent="0">
              <a:buNone/>
            </a:pPr>
            <a:endParaRPr lang="en-US" sz="2400" dirty="0">
              <a:latin typeface="Calibri"/>
              <a:ea typeface="Calibri"/>
              <a:cs typeface="Calibri"/>
            </a:endParaRPr>
          </a:p>
        </p:txBody>
      </p:sp>
      <p:pic>
        <p:nvPicPr>
          <p:cNvPr id="8" name="Content Placeholder 7" descr="A group of people holding a banner&#10;&#10;AI-generated content may be incorrect.">
            <a:extLst>
              <a:ext uri="{FF2B5EF4-FFF2-40B4-BE49-F238E27FC236}">
                <a16:creationId xmlns:a16="http://schemas.microsoft.com/office/drawing/2014/main" id="{97F86C65-236E-50FB-4515-C65EB55CE93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001378"/>
            <a:ext cx="5181600" cy="3999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539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10000"/>
            <a:lumOff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DF79A-29D9-658B-E1C0-70CE75B3B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Recommendations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710C21-A5F8-1D62-4A4F-26B19DD0D8A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dirty="0">
                <a:latin typeface="Calibri"/>
                <a:ea typeface="Calibri"/>
                <a:cs typeface="Calibri"/>
              </a:rPr>
              <a:t>Big mountain  can increase ticket prices based on features that attract costumers (e.g. vertical drop and days open)</a:t>
            </a:r>
          </a:p>
          <a:p>
            <a:r>
              <a:rPr lang="en-US" sz="2400" dirty="0">
                <a:latin typeface="Calibri"/>
                <a:ea typeface="Calibri"/>
                <a:cs typeface="Calibri"/>
              </a:rPr>
              <a:t>Implement pricing strategies to adjust ticket prices based on demand, season and competitor pricing. </a:t>
            </a:r>
          </a:p>
          <a:p>
            <a:r>
              <a:rPr lang="en-US" sz="2400" dirty="0">
                <a:latin typeface="Calibri"/>
                <a:ea typeface="Calibri"/>
                <a:cs typeface="Calibri"/>
              </a:rPr>
              <a:t>Invest in other amenities that maximize visitor experience (e.g. fast quad chairs). </a:t>
            </a:r>
          </a:p>
        </p:txBody>
      </p:sp>
      <p:pic>
        <p:nvPicPr>
          <p:cNvPr id="5" name="Content Placeholder 4" descr="A stack of coins and money&#10;&#10;AI-generated content may be incorrect.">
            <a:extLst>
              <a:ext uri="{FF2B5EF4-FFF2-40B4-BE49-F238E27FC236}">
                <a16:creationId xmlns:a16="http://schemas.microsoft.com/office/drawing/2014/main" id="{6EB14698-0C3D-FD20-B155-23B9E5E0C42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210425" y="1934369"/>
            <a:ext cx="3105150" cy="413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2132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10000"/>
            <a:lumOff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B5068F-6CE4-2F79-D937-9D66F0BF9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Results and Analysis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E26DE4-5B8D-F9D2-506B-DC08173C5A2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dirty="0">
                <a:latin typeface="Calibri"/>
                <a:ea typeface="Calibri"/>
                <a:cs typeface="Calibri"/>
              </a:rPr>
              <a:t>One of the features most attractive to costumers is vertical drop</a:t>
            </a:r>
          </a:p>
          <a:p>
            <a:r>
              <a:rPr lang="en-US" sz="2400" dirty="0">
                <a:latin typeface="Calibri"/>
                <a:ea typeface="Calibri"/>
                <a:cs typeface="Calibri"/>
              </a:rPr>
              <a:t>Big Mountain has a good vertical drop but should take into consideration that other resorts have steeper drops. </a:t>
            </a:r>
          </a:p>
        </p:txBody>
      </p:sp>
      <p:pic>
        <p:nvPicPr>
          <p:cNvPr id="5" name="Content Placeholder 4" descr="A person skiing down a snowy mountain&#10;&#10;AI-generated content may be incorrect.">
            <a:extLst>
              <a:ext uri="{FF2B5EF4-FFF2-40B4-BE49-F238E27FC236}">
                <a16:creationId xmlns:a16="http://schemas.microsoft.com/office/drawing/2014/main" id="{A2DFB710-232A-63FB-7122-652E11E2135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1977883"/>
            <a:ext cx="5181600" cy="3374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100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10000"/>
            <a:lumOff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D157A-D57E-156A-1EC2-D4BA2391C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ea typeface="Calibri"/>
                <a:cs typeface="Calibri"/>
              </a:rPr>
              <a:t>Cutting Cost by Closing Runs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E57A8F0-817E-25E3-D517-77B3AE78144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097074" y="2363408"/>
            <a:ext cx="5600163" cy="3705067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B6D0AE4-1406-F240-C117-C4AA60741E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1834" y="1997344"/>
            <a:ext cx="5181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dirty="0">
                <a:latin typeface="Calibri"/>
                <a:ea typeface="Calibri"/>
                <a:cs typeface="Calibri"/>
              </a:rPr>
              <a:t>Closing 3 runs can lead to closing up to 5 runs without any detriment </a:t>
            </a:r>
          </a:p>
        </p:txBody>
      </p:sp>
    </p:spTree>
    <p:extLst>
      <p:ext uri="{BB962C8B-B14F-4D97-AF65-F5344CB8AC3E}">
        <p14:creationId xmlns:p14="http://schemas.microsoft.com/office/powerpoint/2010/main" val="20835588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10000"/>
            <a:lumOff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B0BF6-0F08-5139-9F79-4DE3B8F7E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" y="145449"/>
            <a:ext cx="10515600" cy="1325563"/>
          </a:xfrm>
        </p:spPr>
        <p:txBody>
          <a:bodyPr/>
          <a:lstStyle/>
          <a:p>
            <a:r>
              <a:rPr lang="en-US" dirty="0">
                <a:latin typeface="Calibri"/>
                <a:ea typeface="Calibri"/>
                <a:cs typeface="Calibri"/>
              </a:rPr>
              <a:t>Vertical</a:t>
            </a:r>
            <a:r>
              <a:rPr lang="en-US" dirty="0"/>
              <a:t> Drop</a:t>
            </a:r>
          </a:p>
        </p:txBody>
      </p:sp>
      <p:pic>
        <p:nvPicPr>
          <p:cNvPr id="4" name="Content Placeholder 3" descr="A graph of a vertical drop&#10;&#10;AI-generated content may be incorrect.">
            <a:extLst>
              <a:ext uri="{FF2B5EF4-FFF2-40B4-BE49-F238E27FC236}">
                <a16:creationId xmlns:a16="http://schemas.microsoft.com/office/drawing/2014/main" id="{AA5975B0-1809-4CD0-769E-23AC1EDD82C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650470" y="2280742"/>
            <a:ext cx="6094627" cy="3207698"/>
          </a:xfrm>
          <a:prstGeom prst="rect">
            <a:avLst/>
          </a:prstGeom>
        </p:spPr>
      </p:pic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CEFE65CA-E06E-DD06-AD24-B5E7F31F5F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7497" y="1715787"/>
            <a:ext cx="5181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dirty="0">
                <a:latin typeface="Calibri"/>
                <a:ea typeface="Calibri"/>
                <a:cs typeface="Arial"/>
              </a:rPr>
              <a:t>Compared to other resorts Big Mountain stacks well in vertical drop, but many still have a more inclined one.</a:t>
            </a:r>
          </a:p>
        </p:txBody>
      </p:sp>
    </p:spTree>
    <p:extLst>
      <p:ext uri="{BB962C8B-B14F-4D97-AF65-F5344CB8AC3E}">
        <p14:creationId xmlns:p14="http://schemas.microsoft.com/office/powerpoint/2010/main" val="17568047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10000"/>
            <a:lumOff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3ECCF7-261F-0F6E-01ED-FC1A78F2F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ea typeface="Calibri"/>
                <a:cs typeface="Calibri"/>
              </a:rPr>
              <a:t>Modeling Results and Analysis 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A255F2-E0C7-17CE-0719-A7A3C9FB801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buNone/>
            </a:pPr>
            <a:r>
              <a:rPr lang="en-US" sz="2400" b="1" dirty="0">
                <a:latin typeface="Calibri"/>
                <a:ea typeface="Calibri"/>
                <a:cs typeface="Arial"/>
              </a:rPr>
              <a:t>Cross-Validation Model:</a:t>
            </a:r>
            <a:endParaRPr lang="en-US" sz="2400">
              <a:latin typeface="Calibri"/>
              <a:ea typeface="Calibri"/>
              <a:cs typeface="Calibri"/>
            </a:endParaRPr>
          </a:p>
          <a:p>
            <a:pPr>
              <a:buNone/>
            </a:pPr>
            <a:r>
              <a:rPr lang="en-US" sz="2400" dirty="0">
                <a:latin typeface="Calibri"/>
                <a:ea typeface="Calibri"/>
                <a:cs typeface="Arial"/>
              </a:rPr>
              <a:t>●Cross-validation confirms stability, suggesting pricing adjustments based on data.</a:t>
            </a:r>
            <a:endParaRPr lang="en-US" sz="2400">
              <a:latin typeface="Calibri"/>
              <a:ea typeface="Calibri"/>
              <a:cs typeface="Calibri"/>
            </a:endParaRPr>
          </a:p>
          <a:p>
            <a:pPr>
              <a:buNone/>
            </a:pPr>
            <a:r>
              <a:rPr lang="en-US" sz="2400" dirty="0">
                <a:latin typeface="Calibri"/>
                <a:ea typeface="Calibri"/>
                <a:cs typeface="Arial"/>
              </a:rPr>
              <a:t>● Random Forest Regressor outperformed Linear Regression model.</a:t>
            </a:r>
            <a:endParaRPr lang="en-US" sz="2400">
              <a:latin typeface="Calibri"/>
              <a:ea typeface="Calibri"/>
              <a:cs typeface="Calibri"/>
            </a:endParaRPr>
          </a:p>
          <a:p>
            <a:pPr>
              <a:buNone/>
            </a:pPr>
            <a:r>
              <a:rPr lang="en-US" sz="2400" dirty="0">
                <a:latin typeface="Calibri"/>
                <a:ea typeface="Calibri"/>
                <a:cs typeface="Arial"/>
              </a:rPr>
              <a:t>●Model did not show any  significance after  a sample of 40 resorts  </a:t>
            </a:r>
          </a:p>
          <a:p>
            <a:pPr marL="0" indent="0">
              <a:buNone/>
            </a:pPr>
            <a:endParaRPr lang="en-US" sz="2400" b="1" dirty="0">
              <a:latin typeface="Calibri"/>
              <a:ea typeface="Calibri"/>
              <a:cs typeface="Arial"/>
            </a:endParaRPr>
          </a:p>
        </p:txBody>
      </p:sp>
      <p:pic>
        <p:nvPicPr>
          <p:cNvPr id="5" name="Content Placeholder 4" descr="A graph of training size&#10;&#10;AI-generated content may be incorrect.">
            <a:extLst>
              <a:ext uri="{FF2B5EF4-FFF2-40B4-BE49-F238E27FC236}">
                <a16:creationId xmlns:a16="http://schemas.microsoft.com/office/drawing/2014/main" id="{4C3DEC5C-3EEE-147E-1731-A8E6F60F7B7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298083"/>
            <a:ext cx="5181600" cy="3406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1670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11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office theme</vt:lpstr>
      <vt:lpstr>Big Mountain Ski Resort </vt:lpstr>
      <vt:lpstr>Big Mountain Ski Resort  </vt:lpstr>
      <vt:lpstr>Problem Identification:</vt:lpstr>
      <vt:lpstr>Key Findings </vt:lpstr>
      <vt:lpstr>Recommendations </vt:lpstr>
      <vt:lpstr>Modeling Results and Analysis </vt:lpstr>
      <vt:lpstr>Cutting Cost by Closing Runs</vt:lpstr>
      <vt:lpstr>Vertical Drop</vt:lpstr>
      <vt:lpstr>Modeling Results and Analysis </vt:lpstr>
      <vt:lpstr>Summary </vt:lpstr>
      <vt:lpstr>Conclusion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517</cp:revision>
  <dcterms:created xsi:type="dcterms:W3CDTF">2025-08-12T02:04:11Z</dcterms:created>
  <dcterms:modified xsi:type="dcterms:W3CDTF">2025-08-14T01:46:57Z</dcterms:modified>
</cp:coreProperties>
</file>